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8" r:id="rId15"/>
    <p:sldId id="259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2E7B-F130-4BCE-A7C7-3D5299859548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7739-36E1-4008-B9A6-305CC175AD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7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5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67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3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44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5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05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7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91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43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8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70E9-8BF9-4315-A04B-3DC0858FE6D5}" type="datetimeFigureOut">
              <a:rPr lang="zh-TW" altLang="en-US" smtClean="0"/>
              <a:pPr/>
              <a:t>2012/4/12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8E16-A9C5-4498-A1F9-B07C57E47F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4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525334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192" y="404664"/>
            <a:ext cx="4186808" cy="2146250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DISH OF FRUIT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Brook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56176" y="3429000"/>
            <a:ext cx="2016224" cy="2880320"/>
          </a:xfrm>
        </p:spPr>
        <p:txBody>
          <a:bodyPr>
            <a:normAutofit/>
          </a:bodyPr>
          <a:lstStyle/>
          <a:p>
            <a:pPr algn="ctr"/>
            <a:endParaRPr lang="en-US" altLang="zh-TW" sz="2800" dirty="0" smtClean="0"/>
          </a:p>
          <a:p>
            <a:pPr algn="ctr">
              <a:buNone/>
            </a:pPr>
            <a:r>
              <a:rPr lang="zh-TW" altLang="en-US" sz="2800" dirty="0" smtClean="0"/>
              <a:t>莊敬</a:t>
            </a:r>
            <a:endParaRPr lang="en-US" altLang="zh-TW" sz="2800" dirty="0" smtClean="0"/>
          </a:p>
          <a:p>
            <a:pPr algn="ctr">
              <a:buNone/>
            </a:pPr>
            <a:r>
              <a:rPr lang="zh-TW" altLang="en-US" sz="2800" smtClean="0"/>
              <a:t>曾雅綺</a:t>
            </a:r>
            <a:endParaRPr lang="en-US" altLang="zh-TW" sz="2800" dirty="0" smtClean="0"/>
          </a:p>
          <a:p>
            <a:pPr algn="ctr">
              <a:buNone/>
            </a:pPr>
            <a:r>
              <a:rPr lang="zh-TW" altLang="en-US" sz="2800" dirty="0" smtClean="0"/>
              <a:t>詹韻蓉</a:t>
            </a:r>
            <a:endParaRPr lang="en-US" altLang="zh-TW" sz="2800" dirty="0" smtClean="0"/>
          </a:p>
          <a:p>
            <a:pPr algn="ctr">
              <a:buNone/>
            </a:pPr>
            <a:r>
              <a:rPr lang="zh-TW" altLang="en-US" sz="2800" dirty="0" smtClean="0"/>
              <a:t>邱于倫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grotiu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2654634" cy="176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040188" cy="639762"/>
          </a:xfrm>
        </p:spPr>
        <p:txBody>
          <a:bodyPr/>
          <a:lstStyle/>
          <a:p>
            <a:r>
              <a:rPr lang="en-US" altLang="zh-TW" dirty="0" smtClean="0"/>
              <a:t>Origin and Correlation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4040188" cy="4929411"/>
          </a:xfrm>
        </p:spPr>
        <p:txBody>
          <a:bodyPr>
            <a:normAutofit lnSpcReduction="10000"/>
          </a:bodyPr>
          <a:lstStyle/>
          <a:p>
            <a:r>
              <a:rPr lang="en-US" altLang="zh-TW" i="1" dirty="0" smtClean="0"/>
              <a:t>The Freedom of the Seas</a:t>
            </a:r>
            <a:r>
              <a:rPr lang="en-US" altLang="zh-TW" dirty="0" smtClean="0"/>
              <a:t>’ Author: Grotius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Origin: the Dutch’s “piracy” provoked Portugal and other European nations</a:t>
            </a:r>
          </a:p>
          <a:p>
            <a:r>
              <a:rPr lang="en-US" altLang="zh-TW" dirty="0" smtClean="0"/>
              <a:t>Correlation: the maritime trade to Asia(trade in Chinese porcelain and other Asian products)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88024" y="332656"/>
            <a:ext cx="4041775" cy="639762"/>
          </a:xfrm>
        </p:spPr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4929411"/>
          </a:xfrm>
        </p:spPr>
        <p:txBody>
          <a:bodyPr/>
          <a:lstStyle/>
          <a:p>
            <a:pPr marL="457200" indent="-457200"/>
            <a:r>
              <a:rPr lang="en-US" altLang="zh-TW" dirty="0" smtClean="0"/>
              <a:t>Principle of international law about the freedom of trade- all people have the right to trade</a:t>
            </a:r>
          </a:p>
          <a:p>
            <a:pPr marL="457200" indent="-457200">
              <a:buNone/>
            </a:pPr>
            <a:r>
              <a:rPr lang="zh-TW" altLang="en-US" dirty="0" smtClean="0"/>
              <a:t>→</a:t>
            </a:r>
            <a:r>
              <a:rPr lang="en-US" altLang="zh-TW" dirty="0" smtClean="0"/>
              <a:t>prevent the Portuguese and Spanish from monopolizing the maritime trade to Asia, and  justify the Dutch’s piracy</a:t>
            </a:r>
          </a:p>
          <a:p>
            <a:pPr marL="457200" indent="-457200">
              <a:buNone/>
            </a:pPr>
            <a:r>
              <a:rPr lang="zh-TW" altLang="en-US" dirty="0" smtClean="0"/>
              <a:t>→</a:t>
            </a:r>
            <a:r>
              <a:rPr lang="en-US" altLang="zh-TW" dirty="0" smtClean="0"/>
              <a:t> overturn “</a:t>
            </a:r>
            <a:r>
              <a:rPr lang="en-US" altLang="zh-TW" i="1" dirty="0" smtClean="0"/>
              <a:t>Treaty of </a:t>
            </a:r>
            <a:r>
              <a:rPr lang="en-US" altLang="zh-TW" i="1" dirty="0" err="1" smtClean="0"/>
              <a:t>Tordesillas</a:t>
            </a:r>
            <a:r>
              <a:rPr lang="en-US" altLang="zh-TW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the trade in porcelain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trade instead of stealing</a:t>
            </a:r>
          </a:p>
          <a:p>
            <a:r>
              <a:rPr lang="en-US" altLang="zh-TW" dirty="0" smtClean="0"/>
              <a:t>Though porcelain was not the most profitable cargo, it created the greatest presence in Dutch society.</a:t>
            </a:r>
          </a:p>
          <a:p>
            <a:r>
              <a:rPr lang="en-US" altLang="zh-TW" dirty="0" smtClean="0"/>
              <a:t>Navigation gave the stable supply of porcelain.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to foreign tastes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Turkish tulips</a:t>
            </a:r>
          </a:p>
          <a:p>
            <a:r>
              <a:rPr lang="en-US" altLang="zh-TW" dirty="0" err="1" smtClean="0"/>
              <a:t>Klapmuts</a:t>
            </a:r>
            <a:endParaRPr lang="en-US" altLang="zh-TW" dirty="0" smtClean="0"/>
          </a:p>
          <a:p>
            <a:r>
              <a:rPr lang="en-US" altLang="zh-TW" dirty="0" smtClean="0"/>
              <a:t>Both Chinese and Europeans acquired carrack porcelain, but the reason was different.</a:t>
            </a:r>
          </a:p>
          <a:p>
            <a:pPr>
              <a:buNone/>
            </a:pPr>
            <a:r>
              <a:rPr lang="en-US" altLang="zh-TW" dirty="0" smtClean="0"/>
              <a:t>    Chinese thought it embodied an exotic Western style and Europeans because it seemed to them quintessentially Chinese.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klapm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4680520" cy="4074806"/>
          </a:xfrm>
          <a:prstGeom prst="rect">
            <a:avLst/>
          </a:prstGeom>
        </p:spPr>
      </p:pic>
      <p:pic>
        <p:nvPicPr>
          <p:cNvPr id="5" name="圖片 4" descr="-turkish-tu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6"/>
            <a:ext cx="3024336" cy="3158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Porcelains in life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Art followed life, and painters put Chinese dishes into domestic scenes to lend a touch of class as well as a patina of reality.</a:t>
            </a:r>
          </a:p>
          <a:p>
            <a:r>
              <a:rPr lang="en-US" altLang="zh-TW" dirty="0" smtClean="0"/>
              <a:t>Delftware became the affordable substitute for ordinary people.</a:t>
            </a:r>
          </a:p>
          <a:p>
            <a:r>
              <a:rPr lang="en-US" altLang="zh-TW" dirty="0" smtClean="0"/>
              <a:t>Cash in on the taste of china.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1" y="284027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3800" dirty="0" smtClean="0"/>
              <a:t>Wen </a:t>
            </a:r>
            <a:r>
              <a:rPr lang="en-US" altLang="zh-TW" sz="3800" dirty="0" err="1" smtClean="0"/>
              <a:t>Zhenheng</a:t>
            </a:r>
            <a:r>
              <a:rPr lang="en-US" altLang="zh-TW" sz="3800" dirty="0" smtClean="0"/>
              <a:t> VS. Chinese Porcelain</a:t>
            </a:r>
            <a:br>
              <a:rPr lang="en-US" altLang="zh-TW" sz="3800" dirty="0" smtClean="0"/>
            </a:br>
            <a:r>
              <a:rPr lang="en-US" altLang="zh-TW" sz="3800" dirty="0" smtClean="0"/>
              <a:t>(p. 70) </a:t>
            </a:r>
            <a:endParaRPr lang="zh-TW" altLang="en-US" sz="3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76310" y="1700808"/>
            <a:ext cx="5688632" cy="4968552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</a:t>
            </a:r>
            <a:r>
              <a:rPr lang="en-US" altLang="zh-TW" sz="2400" dirty="0" smtClean="0">
                <a:solidFill>
                  <a:schemeClr val="tx1"/>
                </a:solidFill>
              </a:rPr>
              <a:t>1585–1645 in Suzhou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</a:t>
            </a:r>
            <a:r>
              <a:rPr lang="en-US" altLang="zh-TW" sz="2400" dirty="0" smtClean="0">
                <a:solidFill>
                  <a:schemeClr val="tx1"/>
                </a:solidFill>
              </a:rPr>
              <a:t> Ming Dynasty</a:t>
            </a:r>
            <a:r>
              <a:rPr lang="en-US" altLang="zh-TW" sz="2400" dirty="0">
                <a:solidFill>
                  <a:schemeClr val="tx1"/>
                </a:solidFill>
              </a:rPr>
              <a:t> scholar, painter</a:t>
            </a:r>
            <a:r>
              <a:rPr lang="en-US" altLang="zh-TW" sz="2400" dirty="0" smtClean="0">
                <a:solidFill>
                  <a:schemeClr val="tx1"/>
                </a:solidFill>
              </a:rPr>
              <a:t>, landscape garden designer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Leading connoisseur and judge of taste 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</a:t>
            </a:r>
            <a:r>
              <a:rPr lang="en-US" altLang="zh-TW" sz="2400" i="1" dirty="0" smtClean="0">
                <a:solidFill>
                  <a:schemeClr val="tx1"/>
                </a:solidFill>
                <a:sym typeface="Wingdings 3"/>
              </a:rPr>
              <a:t>A Treatise on Superfluous Things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A guide to dos and don’t of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Acquiring and using nice things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For nouveaux riches</a:t>
            </a:r>
          </a:p>
          <a:p>
            <a:pPr algn="l"/>
            <a:endParaRPr lang="en-US" altLang="zh-TW" sz="2400" dirty="0" smtClean="0">
              <a:solidFill>
                <a:schemeClr val="tx1"/>
              </a:solidFill>
            </a:endParaRPr>
          </a:p>
          <a:p>
            <a:pPr algn="l"/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4" y="1700808"/>
            <a:ext cx="2146525" cy="312779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01574" y="5013176"/>
            <a:ext cx="17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Wen </a:t>
            </a:r>
            <a:r>
              <a:rPr lang="en-US" altLang="zh-TW" dirty="0" err="1" smtClean="0"/>
              <a:t>Zhenheng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24745"/>
            <a:ext cx="1483494" cy="24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548680"/>
            <a:ext cx="4896544" cy="5688632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(p. 71~73)</a:t>
            </a:r>
            <a:endParaRPr lang="en-US" altLang="zh-TW" sz="2400" dirty="0">
              <a:solidFill>
                <a:schemeClr val="tx1"/>
              </a:solidFill>
              <a:sym typeface="Wingdings 3"/>
            </a:endParaRP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As blue as the sky, as lustrous as a mirror, as thin as paper, and as resonant as a chime.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Value bronze and ceramic, and hold gold and silver cheap.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The only cultural values European carried was that they were rare, exclusive, and expensive.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Wealth was no guard against vulgarity.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Chinese wares surpassed in fineness, durability, style, color, and just about every other ceramic quality.</a:t>
            </a:r>
            <a:endParaRPr lang="zh-TW" altLang="en-US" sz="2400" dirty="0" smtClean="0"/>
          </a:p>
          <a:p>
            <a:pPr algn="l"/>
            <a:endParaRPr lang="en-US" altLang="zh-TW" sz="2400" dirty="0" smtClean="0">
              <a:solidFill>
                <a:schemeClr val="tx1"/>
              </a:solidFill>
              <a:sym typeface="Wingdings 3"/>
            </a:endParaRPr>
          </a:p>
          <a:p>
            <a:pPr algn="l"/>
            <a:endParaRPr lang="en-US" altLang="zh-TW" sz="2000" dirty="0" smtClean="0">
              <a:solidFill>
                <a:schemeClr val="tx1"/>
              </a:solidFill>
              <a:sym typeface="Wingdings 3"/>
            </a:endParaRPr>
          </a:p>
          <a:p>
            <a:pPr algn="l"/>
            <a:endParaRPr lang="zh-TW" altLang="en-US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361375" cy="18448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" y="3160887"/>
            <a:ext cx="2145351" cy="28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Li </a:t>
            </a:r>
            <a:r>
              <a:rPr lang="en-US" altLang="zh-TW" dirty="0" err="1" smtClean="0"/>
              <a:t>Rihua</a:t>
            </a:r>
            <a:r>
              <a:rPr lang="en-US" altLang="zh-TW" dirty="0" smtClean="0"/>
              <a:t> VS. Merchant Xia</a:t>
            </a:r>
            <a:br>
              <a:rPr lang="en-US" altLang="zh-TW" dirty="0" smtClean="0"/>
            </a:br>
            <a:r>
              <a:rPr lang="en-US" altLang="zh-TW" dirty="0" smtClean="0"/>
              <a:t>(p. 80)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79912" y="1772816"/>
            <a:ext cx="4752528" cy="4464496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</a:t>
            </a:r>
            <a:r>
              <a:rPr lang="zh-TW" altLang="en-US" sz="2400" dirty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1565-1635 in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Jiaxing</a:t>
            </a:r>
            <a:endParaRPr lang="en-US" altLang="zh-TW" sz="2400" dirty="0" smtClean="0">
              <a:solidFill>
                <a:schemeClr val="tx1"/>
              </a:solidFill>
              <a:sym typeface="Wingdings 3"/>
            </a:endParaRP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 Amateur painter, a wealthy art collector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Merchant Xia’s regular customer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An old bronze water dripper &amp; 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two greenish earrings </a:t>
            </a:r>
          </a:p>
          <a:p>
            <a:pPr algn="l"/>
            <a:r>
              <a:rPr lang="en-US" altLang="zh-TW" sz="2400" dirty="0" smtClean="0">
                <a:solidFill>
                  <a:schemeClr val="tx1"/>
                </a:solidFill>
                <a:sym typeface="Wingdings 3"/>
              </a:rPr>
              <a:t>Li enjoyed getting the better of Merchant Xia, but not out of malice.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26" y="1869165"/>
            <a:ext cx="228600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36904" cy="1470025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Were Chinese not Curious about foreign objects?(p. 81)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416824" cy="41044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Discover objects that confirmed the cultural authority of the ancients.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In Europe, where roughly a century of plunder and trade around the world had trained European into becoming connoisseurs of foreign curiosities.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Antiques were valued because they brought their owners into physical contact with a golden past.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72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560840" cy="523413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(p. </a:t>
            </a:r>
            <a:r>
              <a:rPr lang="en-US" altLang="zh-TW" sz="2800" smtClean="0">
                <a:solidFill>
                  <a:schemeClr val="tx1"/>
                </a:solidFill>
                <a:sym typeface="Wingdings 3"/>
              </a:rPr>
              <a:t>82~83)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The essential impulse for collecting was to bring oneself into contact with the core values of civilization.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Europeans felt inclined to incorporate them into their living spaces, and even beyond that, to revise their aesthetic standards.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Li </a:t>
            </a:r>
            <a:r>
              <a:rPr lang="en-US" altLang="zh-TW" sz="2800" dirty="0" err="1" smtClean="0">
                <a:solidFill>
                  <a:schemeClr val="tx1"/>
                </a:solidFill>
                <a:sym typeface="Wingdings 3"/>
              </a:rPr>
              <a:t>Rihua</a:t>
            </a:r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 thought that wider world was a source of threat.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  <a:sym typeface="Wingdings 3"/>
              </a:rPr>
              <a:t>For Europeans, it was worth no little danger and expense to get their hands on Chinese goods.</a:t>
            </a:r>
          </a:p>
          <a:p>
            <a:pPr algn="l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63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8671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DISH OF FRUIT 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Timothy Brook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5877272"/>
            <a:ext cx="3960440" cy="648072"/>
          </a:xfrm>
        </p:spPr>
        <p:txBody>
          <a:bodyPr>
            <a:normAutofit/>
          </a:bodyPr>
          <a:lstStyle/>
          <a:p>
            <a:r>
              <a:rPr lang="en-US" altLang="zh-TW" sz="1800" b="1" i="1" cap="all" dirty="0" smtClean="0">
                <a:solidFill>
                  <a:schemeClr val="tx1"/>
                </a:solidFill>
              </a:rPr>
              <a:t>    young woman reading a letter at an open window</a:t>
            </a:r>
            <a:endParaRPr lang="zh-TW" alt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" y="1458361"/>
            <a:ext cx="3254401" cy="42484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05" y="1466191"/>
            <a:ext cx="3753066" cy="42484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60032" y="5876258"/>
            <a:ext cx="387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cap="all" dirty="0"/>
              <a:t>OFFICER AND LAUGHING GIRL</a:t>
            </a:r>
            <a:endParaRPr lang="zh-TW" altLang="en-US" b="1" i="1" dirty="0"/>
          </a:p>
          <a:p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1650615" y="4733705"/>
            <a:ext cx="743143" cy="74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1521" y="162880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Courtship between a Man and a woman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488597" y="4302677"/>
            <a:ext cx="324036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033464" y="2419623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04048" y="2228771"/>
            <a:ext cx="1000197" cy="165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702872" y="2761114"/>
            <a:ext cx="1000197" cy="165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020272" y="2419623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041163" y="23868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79032" y="2999033"/>
            <a:ext cx="1000197" cy="165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14813" y="4842737"/>
            <a:ext cx="10286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build="p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roles in sixteenth century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Portugal and Spain</a:t>
            </a:r>
          </a:p>
          <a:p>
            <a:r>
              <a:rPr lang="en-US" altLang="zh-TW" dirty="0" smtClean="0"/>
              <a:t>1495 Treaty of </a:t>
            </a:r>
            <a:r>
              <a:rPr lang="en-US" altLang="zh-TW" dirty="0" err="1" smtClean="0"/>
              <a:t>Tordesillas</a:t>
            </a:r>
            <a:endParaRPr lang="en-US" altLang="zh-TW" dirty="0" smtClean="0"/>
          </a:p>
          <a:p>
            <a:r>
              <a:rPr lang="en-US" altLang="zh-TW" dirty="0" smtClean="0"/>
              <a:t>Foothold in Asia:</a:t>
            </a:r>
          </a:p>
          <a:p>
            <a:pPr>
              <a:buNone/>
            </a:pPr>
            <a:r>
              <a:rPr lang="en-US" altLang="zh-TW" dirty="0" smtClean="0"/>
              <a:t>       Portugal :  Macao in China</a:t>
            </a:r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Spice Islands</a:t>
            </a:r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Spain : Manila in the Philippines</a:t>
            </a:r>
          </a:p>
          <a:p>
            <a:r>
              <a:rPr lang="en-US" altLang="zh-TW" dirty="0" smtClean="0"/>
              <a:t>Trade in China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800px-Spain_and_Portug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1196752"/>
            <a:ext cx="1037195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early seventeenth century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English and Dutch</a:t>
            </a:r>
          </a:p>
          <a:p>
            <a:r>
              <a:rPr lang="en-US" altLang="zh-TW" dirty="0" smtClean="0"/>
              <a:t>1600 The Honorable East India Company    1602 </a:t>
            </a:r>
            <a:r>
              <a:rPr lang="en-US" altLang="zh-TW" dirty="0" err="1" smtClean="0"/>
              <a:t>Vereenigde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Oost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Indische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Compagnie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Hostility between Dutch and Spain </a:t>
            </a:r>
          </a:p>
          <a:p>
            <a:r>
              <a:rPr lang="en-US" altLang="zh-TW" dirty="0" smtClean="0"/>
              <a:t>The seizure </a:t>
            </a:r>
          </a:p>
          <a:p>
            <a:r>
              <a:rPr lang="en-US" altLang="zh-TW" dirty="0" smtClean="0"/>
              <a:t>Foothold in Asia: </a:t>
            </a:r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Dutch: Spice Island, Batavia (Jakarta)</a:t>
            </a:r>
          </a:p>
        </p:txBody>
      </p:sp>
      <p:pic>
        <p:nvPicPr>
          <p:cNvPr id="5" name="圖片 4" descr="wr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150891" cy="524148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07904" y="1412776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Portugal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0112" y="2204864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Spain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91680" y="4293096"/>
            <a:ext cx="40639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Arial" pitchFamily="34" charset="0"/>
              </a:rPr>
              <a:t>Dutch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Arial" pitchFamily="34" charset="0"/>
              </a:rPr>
              <a:t>(once  belonged to Portugal)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8" grpId="0"/>
      <p:bldP spid="8" grpId="1"/>
      <p:bldP spid="1026" grpId="0"/>
      <p:bldP spid="10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story of White Lion (Witte </a:t>
            </a:r>
            <a:r>
              <a:rPr lang="en-US" altLang="zh-TW" dirty="0" err="1" smtClean="0"/>
              <a:t>Leeuw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St. Helena, 1613</a:t>
            </a:r>
          </a:p>
          <a:p>
            <a:r>
              <a:rPr lang="en-US" altLang="zh-TW" dirty="0" smtClean="0"/>
              <a:t>one of the ship in a convoy which was composed of English and Dutch ships</a:t>
            </a:r>
          </a:p>
          <a:p>
            <a:r>
              <a:rPr lang="en-US" altLang="zh-TW" dirty="0" smtClean="0"/>
              <a:t>skirmish between Portuguese ships (seizure)</a:t>
            </a:r>
          </a:p>
          <a:p>
            <a:r>
              <a:rPr lang="en-US" altLang="zh-TW" dirty="0" smtClean="0"/>
              <a:t>the explosion caused the ship to sink (the plan failed)</a:t>
            </a:r>
          </a:p>
          <a:p>
            <a:r>
              <a:rPr lang="en-US" altLang="zh-TW" dirty="0" smtClean="0"/>
              <a:t>In 1976, the excavation of the wreck of the White Lion </a:t>
            </a:r>
            <a:r>
              <a:rPr lang="en-US" altLang="zh-TW" dirty="0" smtClean="0">
                <a:solidFill>
                  <a:srgbClr val="FF0000"/>
                </a:solidFill>
              </a:rPr>
              <a:t>showed the shipment of porcelain in the early seventeenth century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 descr="St_Helena-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340768"/>
            <a:ext cx="4221739" cy="3825153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4.11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9338" y="3140968"/>
            <a:ext cx="3667117" cy="357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Chinese Porcelain in Europe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Its characteristics, Its history in Europe, and its influence on Europe 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4.11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257087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4.11.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77072"/>
            <a:ext cx="2736304" cy="258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Characteristics and History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zh-TW" dirty="0" smtClean="0"/>
              <a:t>Characteristics: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Hard glazed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Vivid colors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Thinness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Translucence</a:t>
            </a:r>
          </a:p>
          <a:p>
            <a:pPr marL="514350" indent="-514350">
              <a:buNone/>
            </a:pPr>
            <a:r>
              <a:rPr lang="en-US" altLang="zh-TW" dirty="0" smtClean="0"/>
              <a:t>                                          </a:t>
            </a:r>
          </a:p>
          <a:p>
            <a:pPr marL="514350" indent="-51435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History:</a:t>
            </a:r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Blue-and-white porcelain’s birth:</a:t>
            </a:r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Persian taste on blue-and-white porcelain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→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French fai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89040"/>
            <a:ext cx="257847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Influence on Europe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European Faience: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Its technique learned from Islamic potters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Lack Chinese thinness and translucence</a:t>
            </a:r>
          </a:p>
          <a:p>
            <a:pPr marL="514350" indent="-514350">
              <a:buNone/>
            </a:pPr>
            <a:endParaRPr lang="en-US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Reach to Dutch</a:t>
            </a:r>
          </a:p>
          <a:p>
            <a:pPr>
              <a:buNone/>
            </a:pPr>
            <a:r>
              <a:rPr lang="en-US" altLang="zh-TW" dirty="0" smtClean="0"/>
              <a:t>    In 1596 from Jan </a:t>
            </a:r>
            <a:r>
              <a:rPr lang="en-US" altLang="zh-TW" dirty="0" err="1" smtClean="0"/>
              <a:t>Huygen</a:t>
            </a:r>
            <a:r>
              <a:rPr lang="en-US" altLang="zh-TW" dirty="0" smtClean="0"/>
              <a:t> van </a:t>
            </a:r>
            <a:r>
              <a:rPr lang="en-US" altLang="zh-TW" dirty="0" err="1" smtClean="0"/>
              <a:t>Linschoten</a:t>
            </a:r>
            <a:r>
              <a:rPr lang="en-US" altLang="zh-TW" dirty="0" smtClean="0"/>
              <a:t>, a Dutchman who went to India, learning Chinese porcelain  in Goa, and inspired the coming generation of Dutch world traders by his best-selling </a:t>
            </a:r>
            <a:r>
              <a:rPr lang="en-US" altLang="zh-TW" dirty="0" err="1" smtClean="0"/>
              <a:t>Itinerario</a:t>
            </a:r>
            <a:r>
              <a:rPr lang="en-US" altLang="zh-TW" dirty="0" smtClean="0"/>
              <a:t>. </a:t>
            </a:r>
            <a:endParaRPr lang="zh-TW" altLang="en-US" dirty="0"/>
          </a:p>
        </p:txBody>
      </p:sp>
      <p:pic>
        <p:nvPicPr>
          <p:cNvPr id="6" name="圖片 5" descr="faien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2209428" cy="2209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Chinese Porcelain and </a:t>
            </a:r>
            <a:r>
              <a:rPr lang="en-US" altLang="zh-TW" i="1" dirty="0" smtClean="0"/>
              <a:t>The Freedom of the Seas</a:t>
            </a:r>
            <a:endParaRPr lang="zh-TW" altLang="en-US" i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Origin, Correlation, and Result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 descr="4.11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56992"/>
            <a:ext cx="4032448" cy="328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813</Words>
  <Application>Microsoft Office PowerPoint</Application>
  <PresentationFormat>如螢幕大小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A DISH OF FRUIT    Timothy Brook</vt:lpstr>
      <vt:lpstr>A DISH OF FRUIT  by Timothy Brook</vt:lpstr>
      <vt:lpstr>Main roles in sixteenth century</vt:lpstr>
      <vt:lpstr>In early seventeenth century</vt:lpstr>
      <vt:lpstr>The story of White Lion (Witte Leeuw)</vt:lpstr>
      <vt:lpstr>Chinese Porcelain in Europe</vt:lpstr>
      <vt:lpstr>Characteristics and History</vt:lpstr>
      <vt:lpstr>Influence on Europe</vt:lpstr>
      <vt:lpstr>Chinese Porcelain and The Freedom of the Seas</vt:lpstr>
      <vt:lpstr>PowerPoint 簡報</vt:lpstr>
      <vt:lpstr>Start the trade in porcelain</vt:lpstr>
      <vt:lpstr>Shape to foreign tastes</vt:lpstr>
      <vt:lpstr>Porcelains in life</vt:lpstr>
      <vt:lpstr>Wen Zhenheng VS. Chinese Porcelain (p. 70) </vt:lpstr>
      <vt:lpstr>PowerPoint 簡報</vt:lpstr>
      <vt:lpstr>Li Rihua VS. Merchant Xia (p. 80)</vt:lpstr>
      <vt:lpstr>Were Chinese not Curious about foreign objects?(p. 81)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DISH OF FRUIT</dc:title>
  <dc:creator>adm</dc:creator>
  <cp:lastModifiedBy>NCUENG</cp:lastModifiedBy>
  <cp:revision>29</cp:revision>
  <dcterms:created xsi:type="dcterms:W3CDTF">2012-04-11T13:50:23Z</dcterms:created>
  <dcterms:modified xsi:type="dcterms:W3CDTF">2012-04-12T07:51:20Z</dcterms:modified>
</cp:coreProperties>
</file>